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5" r:id="rId7"/>
    <p:sldId id="259" r:id="rId8"/>
    <p:sldId id="262" r:id="rId9"/>
    <p:sldId id="263" r:id="rId10"/>
    <p:sldId id="264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67" autoAdjust="0"/>
  </p:normalViewPr>
  <p:slideViewPr>
    <p:cSldViewPr>
      <p:cViewPr varScale="1">
        <p:scale>
          <a:sx n="71" d="100"/>
          <a:sy n="71" d="100"/>
        </p:scale>
        <p:origin x="-10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tappedin.org/tappedin/do/ResourceAction?ROOM_ID=8217&amp;RSRC_TYPE=Movie&amp;state=displayResourcesTab" TargetMode="External"/><Relationship Id="rId2" Type="http://schemas.openxmlformats.org/officeDocument/2006/relationships/hyperlink" Target="http://tappedin.org/tappedin/do/ResourceAction?ROOM_ID=8217&amp;RSRC_TYPE=Lesson+Plan&amp;state=displayResourcesTab" TargetMode="External"/><Relationship Id="rId1" Type="http://schemas.openxmlformats.org/officeDocument/2006/relationships/hyperlink" Target="http://tappedin.org/tappedin/do/ResourceAction?ROOM_ID=8217&amp;RSRC_TYPE=Instructional+Material&amp;state=displayResourcesTab" TargetMode="External"/><Relationship Id="rId5" Type="http://schemas.openxmlformats.org/officeDocument/2006/relationships/hyperlink" Target="http://tappedin.org/tappedin/do/ResourceAction?ROOM_ID=8217&amp;RSRC_TYPE=Evaluation+Tool&amp;state=displayResourcesTab" TargetMode="External"/><Relationship Id="rId4" Type="http://schemas.openxmlformats.org/officeDocument/2006/relationships/hyperlink" Target="http://tappedin.org/tappedin/do/ResourceAction?ROOM_ID=8217&amp;RSRC_TYPE=Application/Software&amp;state=displayResourcesTab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tappedin.org/tappedin/do/ResourceAction?ROOM_ID=8217&amp;RSRC_TYPE=Movie&amp;state=displayResourcesTab" TargetMode="External"/><Relationship Id="rId2" Type="http://schemas.openxmlformats.org/officeDocument/2006/relationships/hyperlink" Target="http://tappedin.org/tappedin/do/ResourceAction?ROOM_ID=8217&amp;RSRC_TYPE=Lesson+Plan&amp;state=displayResourcesTab" TargetMode="External"/><Relationship Id="rId1" Type="http://schemas.openxmlformats.org/officeDocument/2006/relationships/hyperlink" Target="http://tappedin.org/tappedin/do/ResourceAction?ROOM_ID=8217&amp;RSRC_TYPE=Instructional+Material&amp;state=displayResourcesTab" TargetMode="External"/><Relationship Id="rId5" Type="http://schemas.openxmlformats.org/officeDocument/2006/relationships/hyperlink" Target="http://tappedin.org/tappedin/do/ResourceAction?ROOM_ID=8217&amp;RSRC_TYPE=Evaluation+Tool&amp;state=displayResourcesTab" TargetMode="External"/><Relationship Id="rId4" Type="http://schemas.openxmlformats.org/officeDocument/2006/relationships/hyperlink" Target="http://tappedin.org/tappedin/do/ResourceAction?ROOM_ID=8217&amp;RSRC_TYPE=Application/Software&amp;state=displayResourcesTab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41E5B9-02AA-4F37-AC7A-848D6FE87A0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ADCBC0-3B4E-45D3-B9FA-71316B9176EC}">
      <dgm:prSet phldrT="[Text]"/>
      <dgm:spPr>
        <a:solidFill>
          <a:schemeClr val="tx1"/>
        </a:solidFill>
      </dgm:spPr>
      <dgm:t>
        <a:bodyPr/>
        <a:lstStyle/>
        <a:p>
          <a:r>
            <a:rPr lang="en-US" baseline="0" dirty="0" smtClean="0">
              <a:solidFill>
                <a:schemeClr val="bg1"/>
              </a:solidFill>
              <a:hlinkClick xmlns:r="http://schemas.openxmlformats.org/officeDocument/2006/relationships" r:id="rId1" action="ppaction://hlinkfile"/>
            </a:rPr>
            <a:t>Instructional Material</a:t>
          </a:r>
          <a:endParaRPr lang="en-US" baseline="0" dirty="0">
            <a:solidFill>
              <a:schemeClr val="bg1"/>
            </a:solidFill>
          </a:endParaRPr>
        </a:p>
      </dgm:t>
    </dgm:pt>
    <dgm:pt modelId="{F52EBA08-2618-437B-8096-D3CA12827754}" type="parTrans" cxnId="{EE98302B-3D4B-4203-8F2A-73719BE96E43}">
      <dgm:prSet/>
      <dgm:spPr/>
      <dgm:t>
        <a:bodyPr/>
        <a:lstStyle/>
        <a:p>
          <a:endParaRPr lang="en-US"/>
        </a:p>
      </dgm:t>
    </dgm:pt>
    <dgm:pt modelId="{452A0A6F-657B-4A8C-AE08-6BFE7EDF2B27}" type="sibTrans" cxnId="{EE98302B-3D4B-4203-8F2A-73719BE96E43}">
      <dgm:prSet/>
      <dgm:spPr/>
      <dgm:t>
        <a:bodyPr/>
        <a:lstStyle/>
        <a:p>
          <a:endParaRPr lang="en-US"/>
        </a:p>
      </dgm:t>
    </dgm:pt>
    <dgm:pt modelId="{BC0FCB6E-8A85-4842-8559-1E28BE38C98C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>
              <a:hlinkClick xmlns:r="http://schemas.openxmlformats.org/officeDocument/2006/relationships" r:id="rId2" action="ppaction://hlinkfile"/>
            </a:rPr>
            <a:t>Lesson Plan</a:t>
          </a:r>
          <a:endParaRPr lang="en-US" dirty="0"/>
        </a:p>
      </dgm:t>
    </dgm:pt>
    <dgm:pt modelId="{9EBDE177-1F8F-4383-A2AD-67E40941C85E}" type="parTrans" cxnId="{67EEE153-2ED6-489A-992C-9A9B193443D0}">
      <dgm:prSet/>
      <dgm:spPr/>
      <dgm:t>
        <a:bodyPr/>
        <a:lstStyle/>
        <a:p>
          <a:endParaRPr lang="en-US"/>
        </a:p>
      </dgm:t>
    </dgm:pt>
    <dgm:pt modelId="{D688DE4A-FB5B-44AE-B165-2B8C38ADABBB}" type="sibTrans" cxnId="{67EEE153-2ED6-489A-992C-9A9B193443D0}">
      <dgm:prSet/>
      <dgm:spPr/>
      <dgm:t>
        <a:bodyPr/>
        <a:lstStyle/>
        <a:p>
          <a:endParaRPr lang="en-US"/>
        </a:p>
      </dgm:t>
    </dgm:pt>
    <dgm:pt modelId="{8A70E3B3-FF47-4294-8F0B-F6B9F70D86A3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>
              <a:hlinkClick xmlns:r="http://schemas.openxmlformats.org/officeDocument/2006/relationships" r:id="rId3" action="ppaction://hlinkfile"/>
            </a:rPr>
            <a:t>Movie</a:t>
          </a:r>
          <a:endParaRPr lang="en-US" dirty="0"/>
        </a:p>
      </dgm:t>
    </dgm:pt>
    <dgm:pt modelId="{6AF67331-8584-49C2-80C2-A6C719357E6A}" type="parTrans" cxnId="{FF871EDF-0B60-4362-BBE1-D85F72A9ED7E}">
      <dgm:prSet/>
      <dgm:spPr/>
      <dgm:t>
        <a:bodyPr/>
        <a:lstStyle/>
        <a:p>
          <a:endParaRPr lang="en-US"/>
        </a:p>
      </dgm:t>
    </dgm:pt>
    <dgm:pt modelId="{92CF3F7B-F442-4B01-A3BB-C0E3448D6BB4}" type="sibTrans" cxnId="{FF871EDF-0B60-4362-BBE1-D85F72A9ED7E}">
      <dgm:prSet/>
      <dgm:spPr/>
      <dgm:t>
        <a:bodyPr/>
        <a:lstStyle/>
        <a:p>
          <a:endParaRPr lang="en-US"/>
        </a:p>
      </dgm:t>
    </dgm:pt>
    <dgm:pt modelId="{CF244D07-D506-4C81-A22F-B85A2F944054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>
              <a:hlinkClick xmlns:r="http://schemas.openxmlformats.org/officeDocument/2006/relationships" r:id="rId4" action="ppaction://hlinkfile"/>
            </a:rPr>
            <a:t>Application/Software</a:t>
          </a:r>
          <a:endParaRPr lang="en-US" dirty="0"/>
        </a:p>
      </dgm:t>
    </dgm:pt>
    <dgm:pt modelId="{E8AED260-6A76-4E05-9155-FE5063546284}" type="parTrans" cxnId="{E76E0E16-C49A-47B8-BFEA-31C73592A2A9}">
      <dgm:prSet/>
      <dgm:spPr/>
      <dgm:t>
        <a:bodyPr/>
        <a:lstStyle/>
        <a:p>
          <a:endParaRPr lang="en-US"/>
        </a:p>
      </dgm:t>
    </dgm:pt>
    <dgm:pt modelId="{FE2119C0-ECEC-47AF-BB64-8125C2A776A1}" type="sibTrans" cxnId="{E76E0E16-C49A-47B8-BFEA-31C73592A2A9}">
      <dgm:prSet/>
      <dgm:spPr/>
      <dgm:t>
        <a:bodyPr/>
        <a:lstStyle/>
        <a:p>
          <a:endParaRPr lang="en-US"/>
        </a:p>
      </dgm:t>
    </dgm:pt>
    <dgm:pt modelId="{20513598-E334-44CC-BC21-265AAEF36D2B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>
              <a:hlinkClick xmlns:r="http://schemas.openxmlformats.org/officeDocument/2006/relationships" r:id="rId5" action="ppaction://hlinkfile"/>
            </a:rPr>
            <a:t>Evaluation Tool</a:t>
          </a:r>
          <a:endParaRPr lang="en-US" dirty="0"/>
        </a:p>
      </dgm:t>
    </dgm:pt>
    <dgm:pt modelId="{EE25F1EA-1B4B-49D7-9721-7D320A48A235}" type="parTrans" cxnId="{E0F844ED-6B58-41BA-9C2A-84E1FFDA5EEB}">
      <dgm:prSet/>
      <dgm:spPr/>
      <dgm:t>
        <a:bodyPr/>
        <a:lstStyle/>
        <a:p>
          <a:endParaRPr lang="en-US"/>
        </a:p>
      </dgm:t>
    </dgm:pt>
    <dgm:pt modelId="{70416B1D-D08B-4FF5-9C04-3FD9ABF26B77}" type="sibTrans" cxnId="{E0F844ED-6B58-41BA-9C2A-84E1FFDA5EEB}">
      <dgm:prSet/>
      <dgm:spPr/>
      <dgm:t>
        <a:bodyPr/>
        <a:lstStyle/>
        <a:p>
          <a:endParaRPr lang="en-US"/>
        </a:p>
      </dgm:t>
    </dgm:pt>
    <dgm:pt modelId="{0825334B-E1CC-44A7-BF1A-9C16D18500D9}" type="pres">
      <dgm:prSet presAssocID="{C241E5B9-02AA-4F37-AC7A-848D6FE87A0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144ED0-5EBC-4DFB-AE62-A2F3656E07D8}" type="pres">
      <dgm:prSet presAssocID="{1EADCBC0-3B4E-45D3-B9FA-71316B9176EC}" presName="node" presStyleLbl="node1" presStyleIdx="0" presStyleCnt="5" custScaleX="70236" custScaleY="40344" custLinFactNeighborX="1733" custLinFactNeighborY="-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7D3551-5895-4D0F-BB16-02C1F70C6FD6}" type="pres">
      <dgm:prSet presAssocID="{452A0A6F-657B-4A8C-AE08-6BFE7EDF2B27}" presName="sibTrans" presStyleCnt="0"/>
      <dgm:spPr/>
    </dgm:pt>
    <dgm:pt modelId="{343F2560-89BF-40F3-B6F6-F8C155DA7050}" type="pres">
      <dgm:prSet presAssocID="{BC0FCB6E-8A85-4842-8559-1E28BE38C98C}" presName="node" presStyleLbl="node1" presStyleIdx="1" presStyleCnt="5" custScaleX="62756" custScaleY="40117" custLinFactNeighborX="773" custLinFactNeighborY="-1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2679FC-3CC3-4986-9695-D150AC1ADFBE}" type="pres">
      <dgm:prSet presAssocID="{D688DE4A-FB5B-44AE-B165-2B8C38ADABBB}" presName="sibTrans" presStyleCnt="0"/>
      <dgm:spPr/>
    </dgm:pt>
    <dgm:pt modelId="{6873B1E4-F7B5-4241-852D-1947892F8C52}" type="pres">
      <dgm:prSet presAssocID="{8A70E3B3-FF47-4294-8F0B-F6B9F70D86A3}" presName="node" presStyleLbl="node1" presStyleIdx="2" presStyleCnt="5" custScaleX="57562" custScaleY="386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790079-46E7-4FCC-BC53-4278393B2771}" type="pres">
      <dgm:prSet presAssocID="{92CF3F7B-F442-4B01-A3BB-C0E3448D6BB4}" presName="sibTrans" presStyleCnt="0"/>
      <dgm:spPr/>
    </dgm:pt>
    <dgm:pt modelId="{23ACF125-B059-41DB-84A2-21B7A3E44814}" type="pres">
      <dgm:prSet presAssocID="{CF244D07-D506-4C81-A22F-B85A2F944054}" presName="node" presStyleLbl="node1" presStyleIdx="3" presStyleCnt="5" custScaleX="53394" custScaleY="414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6537A3-6951-4AB6-A518-B4C2CB945A0A}" type="pres">
      <dgm:prSet presAssocID="{FE2119C0-ECEC-47AF-BB64-8125C2A776A1}" presName="sibTrans" presStyleCnt="0"/>
      <dgm:spPr/>
    </dgm:pt>
    <dgm:pt modelId="{576EA5C2-D3ED-4611-835A-7D67E9B3B72D}" type="pres">
      <dgm:prSet presAssocID="{20513598-E334-44CC-BC21-265AAEF36D2B}" presName="node" presStyleLbl="node1" presStyleIdx="4" presStyleCnt="5" custScaleX="46502" custScaleY="41681" custLinFactNeighborY="16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98302B-3D4B-4203-8F2A-73719BE96E43}" srcId="{C241E5B9-02AA-4F37-AC7A-848D6FE87A03}" destId="{1EADCBC0-3B4E-45D3-B9FA-71316B9176EC}" srcOrd="0" destOrd="0" parTransId="{F52EBA08-2618-437B-8096-D3CA12827754}" sibTransId="{452A0A6F-657B-4A8C-AE08-6BFE7EDF2B27}"/>
    <dgm:cxn modelId="{E76E0E16-C49A-47B8-BFEA-31C73592A2A9}" srcId="{C241E5B9-02AA-4F37-AC7A-848D6FE87A03}" destId="{CF244D07-D506-4C81-A22F-B85A2F944054}" srcOrd="3" destOrd="0" parTransId="{E8AED260-6A76-4E05-9155-FE5063546284}" sibTransId="{FE2119C0-ECEC-47AF-BB64-8125C2A776A1}"/>
    <dgm:cxn modelId="{1E736A44-5C6F-4C90-B263-01F47B531D7E}" type="presOf" srcId="{BC0FCB6E-8A85-4842-8559-1E28BE38C98C}" destId="{343F2560-89BF-40F3-B6F6-F8C155DA7050}" srcOrd="0" destOrd="0" presId="urn:microsoft.com/office/officeart/2005/8/layout/default"/>
    <dgm:cxn modelId="{67EEE153-2ED6-489A-992C-9A9B193443D0}" srcId="{C241E5B9-02AA-4F37-AC7A-848D6FE87A03}" destId="{BC0FCB6E-8A85-4842-8559-1E28BE38C98C}" srcOrd="1" destOrd="0" parTransId="{9EBDE177-1F8F-4383-A2AD-67E40941C85E}" sibTransId="{D688DE4A-FB5B-44AE-B165-2B8C38ADABBB}"/>
    <dgm:cxn modelId="{3F93A518-04C7-495B-8D53-B6746A705357}" type="presOf" srcId="{C241E5B9-02AA-4F37-AC7A-848D6FE87A03}" destId="{0825334B-E1CC-44A7-BF1A-9C16D18500D9}" srcOrd="0" destOrd="0" presId="urn:microsoft.com/office/officeart/2005/8/layout/default"/>
    <dgm:cxn modelId="{E0F844ED-6B58-41BA-9C2A-84E1FFDA5EEB}" srcId="{C241E5B9-02AA-4F37-AC7A-848D6FE87A03}" destId="{20513598-E334-44CC-BC21-265AAEF36D2B}" srcOrd="4" destOrd="0" parTransId="{EE25F1EA-1B4B-49D7-9721-7D320A48A235}" sibTransId="{70416B1D-D08B-4FF5-9C04-3FD9ABF26B77}"/>
    <dgm:cxn modelId="{97AB4D03-C73D-4CD6-AA88-A48E52E386A7}" type="presOf" srcId="{8A70E3B3-FF47-4294-8F0B-F6B9F70D86A3}" destId="{6873B1E4-F7B5-4241-852D-1947892F8C52}" srcOrd="0" destOrd="0" presId="urn:microsoft.com/office/officeart/2005/8/layout/default"/>
    <dgm:cxn modelId="{67441F17-308D-4559-AA60-9906073D3CE6}" type="presOf" srcId="{CF244D07-D506-4C81-A22F-B85A2F944054}" destId="{23ACF125-B059-41DB-84A2-21B7A3E44814}" srcOrd="0" destOrd="0" presId="urn:microsoft.com/office/officeart/2005/8/layout/default"/>
    <dgm:cxn modelId="{A9E14C62-CBE0-4EBE-B5A4-87BBA047A7E3}" type="presOf" srcId="{1EADCBC0-3B4E-45D3-B9FA-71316B9176EC}" destId="{DC144ED0-5EBC-4DFB-AE62-A2F3656E07D8}" srcOrd="0" destOrd="0" presId="urn:microsoft.com/office/officeart/2005/8/layout/default"/>
    <dgm:cxn modelId="{FF871EDF-0B60-4362-BBE1-D85F72A9ED7E}" srcId="{C241E5B9-02AA-4F37-AC7A-848D6FE87A03}" destId="{8A70E3B3-FF47-4294-8F0B-F6B9F70D86A3}" srcOrd="2" destOrd="0" parTransId="{6AF67331-8584-49C2-80C2-A6C719357E6A}" sibTransId="{92CF3F7B-F442-4B01-A3BB-C0E3448D6BB4}"/>
    <dgm:cxn modelId="{FD9DE2B6-76C0-496B-B8E8-0DC31BD65645}" type="presOf" srcId="{20513598-E334-44CC-BC21-265AAEF36D2B}" destId="{576EA5C2-D3ED-4611-835A-7D67E9B3B72D}" srcOrd="0" destOrd="0" presId="urn:microsoft.com/office/officeart/2005/8/layout/default"/>
    <dgm:cxn modelId="{8E0090F4-1C26-4302-A577-AA37E0024C68}" type="presParOf" srcId="{0825334B-E1CC-44A7-BF1A-9C16D18500D9}" destId="{DC144ED0-5EBC-4DFB-AE62-A2F3656E07D8}" srcOrd="0" destOrd="0" presId="urn:microsoft.com/office/officeart/2005/8/layout/default"/>
    <dgm:cxn modelId="{86F0D6D2-2692-49BF-A273-0B461EBD5A84}" type="presParOf" srcId="{0825334B-E1CC-44A7-BF1A-9C16D18500D9}" destId="{877D3551-5895-4D0F-BB16-02C1F70C6FD6}" srcOrd="1" destOrd="0" presId="urn:microsoft.com/office/officeart/2005/8/layout/default"/>
    <dgm:cxn modelId="{34927456-7BB5-476F-B294-C1FD6694786C}" type="presParOf" srcId="{0825334B-E1CC-44A7-BF1A-9C16D18500D9}" destId="{343F2560-89BF-40F3-B6F6-F8C155DA7050}" srcOrd="2" destOrd="0" presId="urn:microsoft.com/office/officeart/2005/8/layout/default"/>
    <dgm:cxn modelId="{747A8556-ED80-46EE-8D56-9E2254BA732E}" type="presParOf" srcId="{0825334B-E1CC-44A7-BF1A-9C16D18500D9}" destId="{682679FC-3CC3-4986-9695-D150AC1ADFBE}" srcOrd="3" destOrd="0" presId="urn:microsoft.com/office/officeart/2005/8/layout/default"/>
    <dgm:cxn modelId="{3B03299A-20E8-4C19-A8BB-1CA79A5B99AB}" type="presParOf" srcId="{0825334B-E1CC-44A7-BF1A-9C16D18500D9}" destId="{6873B1E4-F7B5-4241-852D-1947892F8C52}" srcOrd="4" destOrd="0" presId="urn:microsoft.com/office/officeart/2005/8/layout/default"/>
    <dgm:cxn modelId="{640AB2F8-3E1A-440D-A0BF-5FC8D6E9A19D}" type="presParOf" srcId="{0825334B-E1CC-44A7-BF1A-9C16D18500D9}" destId="{9B790079-46E7-4FCC-BC53-4278393B2771}" srcOrd="5" destOrd="0" presId="urn:microsoft.com/office/officeart/2005/8/layout/default"/>
    <dgm:cxn modelId="{EF11C350-FB53-4F4E-8BCA-183A6CB04C6F}" type="presParOf" srcId="{0825334B-E1CC-44A7-BF1A-9C16D18500D9}" destId="{23ACF125-B059-41DB-84A2-21B7A3E44814}" srcOrd="6" destOrd="0" presId="urn:microsoft.com/office/officeart/2005/8/layout/default"/>
    <dgm:cxn modelId="{70E8F780-3B4E-458D-A67D-1D045F4834D5}" type="presParOf" srcId="{0825334B-E1CC-44A7-BF1A-9C16D18500D9}" destId="{C96537A3-6951-4AB6-A518-B4C2CB945A0A}" srcOrd="7" destOrd="0" presId="urn:microsoft.com/office/officeart/2005/8/layout/default"/>
    <dgm:cxn modelId="{CB023418-DF1C-440F-A5F1-F6BA480D424C}" type="presParOf" srcId="{0825334B-E1CC-44A7-BF1A-9C16D18500D9}" destId="{576EA5C2-D3ED-4611-835A-7D67E9B3B72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144ED0-5EBC-4DFB-AE62-A2F3656E07D8}">
      <dsp:nvSpPr>
        <dsp:cNvPr id="0" name=""/>
        <dsp:cNvSpPr/>
      </dsp:nvSpPr>
      <dsp:spPr>
        <a:xfrm>
          <a:off x="762019" y="4"/>
          <a:ext cx="3375512" cy="1163349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baseline="0" dirty="0" smtClean="0">
              <a:solidFill>
                <a:schemeClr val="bg1"/>
              </a:solidFill>
              <a:hlinkClick xmlns:r="http://schemas.openxmlformats.org/officeDocument/2006/relationships" r:id="rId1" action="ppaction://hlinkfile"/>
            </a:rPr>
            <a:t>Instructional Material</a:t>
          </a:r>
          <a:endParaRPr lang="en-US" sz="2100" kern="1200" baseline="0" dirty="0">
            <a:solidFill>
              <a:schemeClr val="bg1"/>
            </a:solidFill>
          </a:endParaRPr>
        </a:p>
      </dsp:txBody>
      <dsp:txXfrm>
        <a:off x="762019" y="4"/>
        <a:ext cx="3375512" cy="1163349"/>
      </dsp:txXfrm>
    </dsp:sp>
    <dsp:sp modelId="{343F2560-89BF-40F3-B6F6-F8C155DA7050}">
      <dsp:nvSpPr>
        <dsp:cNvPr id="0" name=""/>
        <dsp:cNvSpPr/>
      </dsp:nvSpPr>
      <dsp:spPr>
        <a:xfrm>
          <a:off x="4571990" y="0"/>
          <a:ext cx="3016026" cy="1156803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hlinkClick xmlns:r="http://schemas.openxmlformats.org/officeDocument/2006/relationships" r:id="rId2" action="ppaction://hlinkfile"/>
            </a:rPr>
            <a:t>Lesson Plan</a:t>
          </a:r>
          <a:endParaRPr lang="en-US" sz="2100" kern="1200" dirty="0"/>
        </a:p>
      </dsp:txBody>
      <dsp:txXfrm>
        <a:off x="4571990" y="0"/>
        <a:ext cx="3016026" cy="1156803"/>
      </dsp:txXfrm>
    </dsp:sp>
    <dsp:sp modelId="{6873B1E4-F7B5-4241-852D-1947892F8C52}">
      <dsp:nvSpPr>
        <dsp:cNvPr id="0" name=""/>
        <dsp:cNvSpPr/>
      </dsp:nvSpPr>
      <dsp:spPr>
        <a:xfrm>
          <a:off x="1208252" y="1686093"/>
          <a:ext cx="2766405" cy="1115222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hlinkClick xmlns:r="http://schemas.openxmlformats.org/officeDocument/2006/relationships" r:id="rId3" action="ppaction://hlinkfile"/>
            </a:rPr>
            <a:t>Movie</a:t>
          </a:r>
          <a:endParaRPr lang="en-US" sz="2100" kern="1200" dirty="0"/>
        </a:p>
      </dsp:txBody>
      <dsp:txXfrm>
        <a:off x="1208252" y="1686093"/>
        <a:ext cx="2766405" cy="1115222"/>
      </dsp:txXfrm>
    </dsp:sp>
    <dsp:sp modelId="{23ACF125-B059-41DB-84A2-21B7A3E44814}">
      <dsp:nvSpPr>
        <dsp:cNvPr id="0" name=""/>
        <dsp:cNvSpPr/>
      </dsp:nvSpPr>
      <dsp:spPr>
        <a:xfrm>
          <a:off x="4455254" y="1645737"/>
          <a:ext cx="2566093" cy="1195933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hlinkClick xmlns:r="http://schemas.openxmlformats.org/officeDocument/2006/relationships" r:id="rId4" action="ppaction://hlinkfile"/>
            </a:rPr>
            <a:t>Application/Software</a:t>
          </a:r>
          <a:endParaRPr lang="en-US" sz="2100" kern="1200" dirty="0"/>
        </a:p>
      </dsp:txBody>
      <dsp:txXfrm>
        <a:off x="4455254" y="1645737"/>
        <a:ext cx="2566093" cy="1195933"/>
      </dsp:txXfrm>
    </dsp:sp>
    <dsp:sp modelId="{576EA5C2-D3ED-4611-835A-7D67E9B3B72D}">
      <dsp:nvSpPr>
        <dsp:cNvPr id="0" name=""/>
        <dsp:cNvSpPr/>
      </dsp:nvSpPr>
      <dsp:spPr>
        <a:xfrm>
          <a:off x="2997366" y="3324060"/>
          <a:ext cx="2234866" cy="1201902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hlinkClick xmlns:r="http://schemas.openxmlformats.org/officeDocument/2006/relationships" r:id="rId5" action="ppaction://hlinkfile"/>
            </a:rPr>
            <a:t>Evaluation Tool</a:t>
          </a:r>
          <a:endParaRPr lang="en-US" sz="2100" kern="1200" dirty="0"/>
        </a:p>
      </dsp:txBody>
      <dsp:txXfrm>
        <a:off x="2997366" y="3324060"/>
        <a:ext cx="2234866" cy="1201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59E33-AC9F-421F-AE77-29617DB525B6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933FC-C3DA-427B-8A2E-F7AC8BF98A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933FC-C3DA-427B-8A2E-F7AC8BF98AE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9D0BB-D50A-4041-9B93-E7D198909108}" type="datetimeFigureOut">
              <a:rPr lang="en-US" smtClean="0"/>
              <a:pPr/>
              <a:t>4/23/2011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1D8BF-1CD2-4CFC-A2B1-005F66ED81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nformingscience.org/proceedings/INSITE2006/IISITcart211.pdf" TargetMode="External"/><Relationship Id="rId7" Type="http://schemas.openxmlformats.org/officeDocument/2006/relationships/hyperlink" Target="http://en.wikipedia.org/wiki/E-learnin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appedin.org/tappedin/" TargetMode="External"/><Relationship Id="rId5" Type="http://schemas.openxmlformats.org/officeDocument/2006/relationships/hyperlink" Target="http://www.educationalnetworking.com/List+of+Networks" TargetMode="External"/><Relationship Id="rId4" Type="http://schemas.openxmlformats.org/officeDocument/2006/relationships/hyperlink" Target="http://www.classroom20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ve.classroom20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http://tappedin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assroom20.com/group/distancecollaborations" TargetMode="External"/><Relationship Id="rId13" Type="http://schemas.openxmlformats.org/officeDocument/2006/relationships/image" Target="../media/image7.jpeg"/><Relationship Id="rId3" Type="http://schemas.openxmlformats.org/officeDocument/2006/relationships/hyperlink" Target="http://www.classroom20.com/group/elementaryschool20" TargetMode="External"/><Relationship Id="rId7" Type="http://schemas.openxmlformats.org/officeDocument/2006/relationships/hyperlink" Target="http://www.classroom20.com/group/pd" TargetMode="External"/><Relationship Id="rId12" Type="http://schemas.openxmlformats.org/officeDocument/2006/relationships/hyperlink" Target="http://www.classroom20.com/group/googleappsforeducation" TargetMode="External"/><Relationship Id="rId17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6" Type="http://schemas.openxmlformats.org/officeDocument/2006/relationships/hyperlink" Target="http://www.classroom20.com/group/elearni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6.jpeg"/><Relationship Id="rId5" Type="http://schemas.openxmlformats.org/officeDocument/2006/relationships/hyperlink" Target="http://www.classroom20.com/group/macclassroom20" TargetMode="External"/><Relationship Id="rId15" Type="http://schemas.openxmlformats.org/officeDocument/2006/relationships/image" Target="../media/image8.jpeg"/><Relationship Id="rId10" Type="http://schemas.openxmlformats.org/officeDocument/2006/relationships/hyperlink" Target="http://www.classroom20.com/group/digiskills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5.jpeg"/><Relationship Id="rId14" Type="http://schemas.openxmlformats.org/officeDocument/2006/relationships/hyperlink" Target="http://www.classroom20.com/group/secondlife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assroom20.com/profile/EricYatarola" TargetMode="External"/><Relationship Id="rId3" Type="http://schemas.openxmlformats.org/officeDocument/2006/relationships/hyperlink" Target="http://www.classroom20.com/profile/JasonBostic" TargetMode="External"/><Relationship Id="rId7" Type="http://schemas.openxmlformats.org/officeDocument/2006/relationships/hyperlink" Target="http://www.classroom20.com/forum/topics/your-perfect-school" TargetMode="External"/><Relationship Id="rId12" Type="http://schemas.openxmlformats.org/officeDocument/2006/relationships/hyperlink" Target="http://www.classroom20.com/forum/topics/the-latest-web20-tools-for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3.jpeg"/><Relationship Id="rId5" Type="http://schemas.openxmlformats.org/officeDocument/2006/relationships/hyperlink" Target="http://www.classroom20.com/forum/topics/ipod-touches" TargetMode="External"/><Relationship Id="rId10" Type="http://schemas.openxmlformats.org/officeDocument/2006/relationships/hyperlink" Target="http://www.classroom20.com/forum/topics/lack-of-motivation" TargetMode="External"/><Relationship Id="rId4" Type="http://schemas.openxmlformats.org/officeDocument/2006/relationships/image" Target="../media/image10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appedin.org/tappedin/do/DirectoryAction?controller=com.sri.opentap.controller.SearchAction&amp;ROOM_ID=8217&amp;Username=LynneW&amp;state=doMessageUse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2666999"/>
          </a:xfrm>
        </p:spPr>
        <p:txBody>
          <a:bodyPr/>
          <a:lstStyle/>
          <a:p>
            <a:r>
              <a:rPr lang="en-US" dirty="0" smtClean="0"/>
              <a:t>The Benefits of Educational Networking</a:t>
            </a:r>
            <a:br>
              <a:rPr lang="en-US" dirty="0" smtClean="0"/>
            </a:br>
            <a:r>
              <a:rPr lang="en-US" dirty="0" smtClean="0"/>
              <a:t>Professional Communities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828800"/>
          </a:xfrm>
        </p:spPr>
        <p:txBody>
          <a:bodyPr/>
          <a:lstStyle/>
          <a:p>
            <a:r>
              <a:rPr lang="en-US" dirty="0" smtClean="0"/>
              <a:t>Using Tools &amp; Resources in a</a:t>
            </a:r>
          </a:p>
          <a:p>
            <a:r>
              <a:rPr lang="en-US" dirty="0" smtClean="0"/>
              <a:t>Virtual World For Educators to </a:t>
            </a:r>
          </a:p>
          <a:p>
            <a:r>
              <a:rPr lang="en-US" dirty="0" smtClean="0"/>
              <a:t>Learn, Support, &amp; Collaborate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6019800" y="5029200"/>
            <a:ext cx="2743200" cy="1524000"/>
          </a:xfrm>
          <a:prstGeom prst="wedgeRectCallout">
            <a:avLst>
              <a:gd name="adj1" fmla="val -69951"/>
              <a:gd name="adj2" fmla="val -42226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Reference:</a:t>
            </a: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“Teachers can find information on many topics (self-directed professional development), create links to student projects throughout the world, and access links to other wikis and blogs” (Solomon &amp; Schrum,  p. 293. )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57200" y="5105400"/>
            <a:ext cx="41148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I selected these two networks for professional development opportunities on our campus.  I feel that many of our teachers would benefit from the tools and collaboration offered on these sites.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Tapped In Network </a:t>
            </a:r>
            <a:br>
              <a:rPr lang="en-US" dirty="0" smtClean="0"/>
            </a:br>
            <a:r>
              <a:rPr lang="en-US" dirty="0" smtClean="0"/>
              <a:t>Library - Publications and Resources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6324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many more publications and resources available for educators.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Great Networks</a:t>
            </a:r>
            <a:br>
              <a:rPr lang="en-US" dirty="0" smtClean="0"/>
            </a:br>
            <a:r>
              <a:rPr lang="en-US" dirty="0" smtClean="0"/>
              <a:t>Classroom 2.0  &amp;  Tapped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Stay Connected</a:t>
            </a:r>
          </a:p>
          <a:p>
            <a:r>
              <a:rPr lang="en-US" dirty="0" smtClean="0"/>
              <a:t>Collaborate with other Educators</a:t>
            </a:r>
          </a:p>
          <a:p>
            <a:r>
              <a:rPr lang="en-US" dirty="0" smtClean="0"/>
              <a:t>Library &amp; Resources</a:t>
            </a:r>
          </a:p>
          <a:p>
            <a:r>
              <a:rPr lang="en-US" dirty="0" smtClean="0"/>
              <a:t>Publications</a:t>
            </a:r>
          </a:p>
          <a:p>
            <a:r>
              <a:rPr lang="en-US" dirty="0" smtClean="0"/>
              <a:t>Webinars </a:t>
            </a:r>
          </a:p>
          <a:p>
            <a:r>
              <a:rPr lang="en-US" dirty="0" smtClean="0"/>
              <a:t>Professional Development</a:t>
            </a:r>
          </a:p>
          <a:p>
            <a:r>
              <a:rPr lang="en-US" dirty="0" smtClean="0"/>
              <a:t>Discussions with other Educators</a:t>
            </a:r>
          </a:p>
          <a:p>
            <a:r>
              <a:rPr lang="en-US" dirty="0" smtClean="0"/>
              <a:t>Web 2.0 tools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5867400" y="3886200"/>
            <a:ext cx="3048000" cy="1295400"/>
          </a:xfrm>
          <a:prstGeom prst="wedgeRectCallout">
            <a:avLst>
              <a:gd name="adj1" fmla="val -69804"/>
              <a:gd name="adj2" fmla="val 646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Reference:</a:t>
            </a: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“Not only can educators connect with their peers, but they can have access to experts in a variety of content or process area” (Solomon &amp; Schrum, 2007, p. 283) 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15000"/>
          </a:xfrm>
        </p:spPr>
        <p:txBody>
          <a:bodyPr>
            <a:noAutofit/>
          </a:bodyPr>
          <a:lstStyle/>
          <a:p>
            <a:pPr>
              <a:lnSpc>
                <a:spcPct val="220000"/>
              </a:lnSpc>
              <a:buNone/>
            </a:pPr>
            <a:r>
              <a:rPr lang="en-US" sz="1400" dirty="0" smtClean="0"/>
              <a:t>Cartelli, A. (2006).  Semantics, </a:t>
            </a:r>
            <a:r>
              <a:rPr lang="en-US" sz="1400" dirty="0"/>
              <a:t>o</a:t>
            </a:r>
            <a:r>
              <a:rPr lang="en-US" sz="1400" dirty="0" smtClean="0"/>
              <a:t>ntologies and information </a:t>
            </a:r>
            <a:r>
              <a:rPr lang="en-US" sz="1400" dirty="0"/>
              <a:t>s</a:t>
            </a:r>
            <a:r>
              <a:rPr lang="en-US" sz="1400" dirty="0" smtClean="0"/>
              <a:t>ystems in education:  Concerns and Proposals.  Issues in  Informing Science and </a:t>
            </a:r>
            <a:r>
              <a:rPr lang="en-US" sz="1400" dirty="0"/>
              <a:t>I</a:t>
            </a:r>
            <a:r>
              <a:rPr lang="en-US" sz="1400" dirty="0" smtClean="0"/>
              <a:t>nformation Technology, Vol. 3. Retrieved on November 17, 2009, from  </a:t>
            </a:r>
            <a:r>
              <a:rPr lang="en-US" sz="1400" dirty="0" smtClean="0">
                <a:hlinkClick r:id="rId3"/>
              </a:rPr>
              <a:t>http://informingscience.org/proceedings/INSITE2006/IISITcart211.pdf</a:t>
            </a:r>
            <a:r>
              <a:rPr lang="en-US" sz="1400" dirty="0" smtClean="0"/>
              <a:t> , p. 114 – 115.</a:t>
            </a:r>
            <a:endParaRPr lang="en-US" sz="1400" dirty="0"/>
          </a:p>
          <a:p>
            <a:pPr>
              <a:lnSpc>
                <a:spcPct val="220000"/>
              </a:lnSpc>
              <a:buNone/>
            </a:pPr>
            <a:r>
              <a:rPr lang="en-US" sz="1400" dirty="0" smtClean="0"/>
              <a:t>Classroom 2.0 (2011).   </a:t>
            </a:r>
            <a:r>
              <a:rPr lang="en-US" sz="1400" i="1" dirty="0" smtClean="0"/>
              <a:t>Classroom 2.0</a:t>
            </a:r>
            <a:r>
              <a:rPr lang="en-US" sz="1400" dirty="0" smtClean="0"/>
              <a:t>.   Retrieved April 19, 2011, from </a:t>
            </a:r>
            <a:r>
              <a:rPr lang="en-US" sz="1400" dirty="0" smtClean="0">
                <a:hlinkClick r:id="rId4"/>
              </a:rPr>
              <a:t>http://www.classroom20.com/</a:t>
            </a:r>
            <a:r>
              <a:rPr lang="en-US" sz="1400" dirty="0" smtClean="0"/>
              <a:t>. </a:t>
            </a:r>
            <a:endParaRPr lang="en-US" sz="1400" dirty="0"/>
          </a:p>
          <a:p>
            <a:pPr>
              <a:lnSpc>
                <a:spcPct val="220000"/>
              </a:lnSpc>
              <a:buNone/>
            </a:pPr>
            <a:r>
              <a:rPr lang="en-US" sz="1400" dirty="0" smtClean="0"/>
              <a:t>Educational Networking (2011).  List of Networks.  </a:t>
            </a:r>
            <a:r>
              <a:rPr lang="en-US" sz="1400" i="1" dirty="0" smtClean="0"/>
              <a:t>Educational Networking.  </a:t>
            </a:r>
            <a:r>
              <a:rPr lang="en-US" sz="1400" dirty="0" smtClean="0"/>
              <a:t>Retrieved April 19, 2011, from </a:t>
            </a:r>
            <a:r>
              <a:rPr lang="en-US" sz="1400" dirty="0" smtClean="0">
                <a:hlinkClick r:id="rId5"/>
              </a:rPr>
              <a:t>http://www.educationalnetworking.com/List+of+Networks</a:t>
            </a:r>
            <a:r>
              <a:rPr lang="en-US" sz="1400" dirty="0" smtClean="0"/>
              <a:t> .  </a:t>
            </a:r>
            <a:endParaRPr lang="en-US" sz="1400" dirty="0"/>
          </a:p>
          <a:p>
            <a:pPr>
              <a:lnSpc>
                <a:spcPct val="220000"/>
              </a:lnSpc>
              <a:buNone/>
            </a:pPr>
            <a:r>
              <a:rPr lang="en-US" sz="1400" dirty="0" smtClean="0"/>
              <a:t>Solomon, G. &amp; Schrum, L., 2007 Web 2.0:  New Tools, New Schools, Washington, D.C., ISTE, p. 180-194.</a:t>
            </a:r>
            <a:endParaRPr lang="en-US" sz="1400" dirty="0"/>
          </a:p>
          <a:p>
            <a:pPr>
              <a:lnSpc>
                <a:spcPct val="220000"/>
              </a:lnSpc>
              <a:buNone/>
            </a:pPr>
            <a:r>
              <a:rPr lang="en-US" sz="1400" dirty="0" smtClean="0"/>
              <a:t> Tapped In (2010).  Tapped In A Community of Education Professionals.  Retrieved April 19, 2011, from </a:t>
            </a:r>
            <a:r>
              <a:rPr lang="en-US" sz="1400" dirty="0" smtClean="0">
                <a:hlinkClick r:id="rId6"/>
              </a:rPr>
              <a:t>http://tappedin.org/tappedin/</a:t>
            </a:r>
            <a:r>
              <a:rPr lang="en-US" sz="1400" dirty="0" smtClean="0"/>
              <a:t> .</a:t>
            </a:r>
          </a:p>
          <a:p>
            <a:pPr>
              <a:lnSpc>
                <a:spcPct val="220000"/>
              </a:lnSpc>
              <a:buNone/>
            </a:pPr>
            <a:r>
              <a:rPr lang="en-US" sz="1400" dirty="0" smtClean="0"/>
              <a:t>Wikipedia (2011).  E-Learning.  </a:t>
            </a:r>
            <a:r>
              <a:rPr lang="en-US" sz="1400" i="1" dirty="0" smtClean="0"/>
              <a:t>Wikipedia, the Free Encyclopedia.  </a:t>
            </a:r>
            <a:r>
              <a:rPr lang="en-US" sz="1400" dirty="0" smtClean="0"/>
              <a:t>Retrieved April 21, 2011, from </a:t>
            </a:r>
            <a:r>
              <a:rPr lang="en-US" sz="1400" dirty="0" smtClean="0">
                <a:hlinkClick r:id="rId7"/>
              </a:rPr>
              <a:t>http://en.wikipedia.org/wiki/E-learning</a:t>
            </a:r>
            <a:r>
              <a:rPr lang="en-US" sz="1400" dirty="0" smtClean="0"/>
              <a:t> .</a:t>
            </a:r>
          </a:p>
          <a:p>
            <a:pPr>
              <a:lnSpc>
                <a:spcPct val="220000"/>
              </a:lnSpc>
            </a:pPr>
            <a:endParaRPr lang="en-US" sz="12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Educational Networks</a:t>
            </a:r>
            <a:br>
              <a:rPr lang="en-US" dirty="0" smtClean="0"/>
            </a:br>
            <a:r>
              <a:rPr lang="en-US" dirty="0" smtClean="0"/>
              <a:t> for Teachers &amp; Educators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	</a:t>
            </a:r>
            <a:r>
              <a:rPr lang="en-US" sz="4000" u="sng" dirty="0" smtClean="0"/>
              <a:t>Classroom 2.0</a:t>
            </a:r>
          </a:p>
          <a:p>
            <a:r>
              <a:rPr lang="en-US" dirty="0" smtClean="0">
                <a:hlinkClick r:id="rId3"/>
              </a:rPr>
              <a:t>http://live.classroom20.com</a:t>
            </a:r>
            <a:r>
              <a:rPr lang="en-US" dirty="0" smtClean="0"/>
              <a:t> 	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	</a:t>
            </a:r>
            <a:r>
              <a:rPr lang="en-US" sz="4000" u="sng" dirty="0" smtClean="0"/>
              <a:t>Tapped In</a:t>
            </a:r>
          </a:p>
          <a:p>
            <a:r>
              <a:rPr lang="en-US" dirty="0" smtClean="0">
                <a:hlinkClick r:id="rId4"/>
              </a:rPr>
              <a:t>http://tappedin.org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362200"/>
            <a:ext cx="4010025" cy="2297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5025" y="2362201"/>
            <a:ext cx="4041775" cy="220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le 10"/>
          <p:cNvSpPr/>
          <p:nvPr/>
        </p:nvSpPr>
        <p:spPr>
          <a:xfrm>
            <a:off x="304800" y="4724400"/>
            <a:ext cx="41148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/>
              <a:t>Classroom20.com, the social network for those interested in Web 2.0 and Social Media in education.</a:t>
            </a:r>
            <a:endParaRPr lang="en-US" sz="1600" dirty="0"/>
          </a:p>
        </p:txBody>
      </p:sp>
      <p:sp>
        <p:nvSpPr>
          <p:cNvPr id="12" name="Rounded Rectangle 11"/>
          <p:cNvSpPr/>
          <p:nvPr/>
        </p:nvSpPr>
        <p:spPr>
          <a:xfrm>
            <a:off x="4648200" y="4724400"/>
            <a:ext cx="4114800" cy="1981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 smtClean="0"/>
          </a:p>
          <a:p>
            <a:endParaRPr lang="en-US" sz="1500" dirty="0" smtClean="0"/>
          </a:p>
          <a:p>
            <a:r>
              <a:rPr lang="en-US" sz="1500" b="1" dirty="0" smtClean="0"/>
              <a:t>Tapped In is the online workplace of an international community of education </a:t>
            </a:r>
          </a:p>
          <a:p>
            <a:r>
              <a:rPr lang="en-US" sz="1500" b="1" dirty="0" smtClean="0"/>
              <a:t>professionals. K-12 teachers and librarians, professional development staff, teacher education faculty and students, and researchers engaging in professional development programs and informal collaborative activities with colleagues.</a:t>
            </a:r>
          </a:p>
          <a:p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2.0 Network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Contains discussions and forums </a:t>
            </a:r>
          </a:p>
          <a:p>
            <a:r>
              <a:rPr lang="en-US" dirty="0" smtClean="0"/>
              <a:t>There are 55,540 international members</a:t>
            </a:r>
          </a:p>
          <a:p>
            <a:r>
              <a:rPr lang="en-US" dirty="0" smtClean="0"/>
              <a:t>Groups to join including:</a:t>
            </a:r>
          </a:p>
          <a:p>
            <a:pPr marL="342900" lvl="1" indent="-342900">
              <a:buNone/>
            </a:pPr>
            <a:r>
              <a:rPr lang="en-US" dirty="0"/>
              <a:t>	</a:t>
            </a:r>
            <a:r>
              <a:rPr lang="en-US" dirty="0" smtClean="0"/>
              <a:t>Professional Development, Google App, E-Learning</a:t>
            </a:r>
          </a:p>
          <a:p>
            <a:r>
              <a:rPr lang="en-US" dirty="0" smtClean="0"/>
              <a:t>Contains Webinars</a:t>
            </a:r>
          </a:p>
          <a:p>
            <a:r>
              <a:rPr lang="en-US" dirty="0" smtClean="0"/>
              <a:t>Includes Videos  &amp; How To Guides</a:t>
            </a:r>
          </a:p>
          <a:p>
            <a:r>
              <a:rPr lang="en-US" dirty="0" smtClean="0"/>
              <a:t>Chat Rooms &amp; Workshop Information</a:t>
            </a:r>
          </a:p>
          <a:p>
            <a:r>
              <a:rPr lang="en-US" dirty="0" smtClean="0"/>
              <a:t>Blogs</a:t>
            </a:r>
          </a:p>
          <a:p>
            <a:pPr lvl="1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6172200" y="5943600"/>
            <a:ext cx="2971800" cy="914400"/>
          </a:xfrm>
          <a:prstGeom prst="wedgeRectCallout">
            <a:avLst>
              <a:gd name="adj1" fmla="val -70177"/>
              <a:gd name="adj2" fmla="val -52815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Reference: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“Some organizations are working to promote</a:t>
            </a:r>
          </a:p>
          <a:p>
            <a:r>
              <a:rPr lang="en-US" sz="1200" dirty="0">
                <a:solidFill>
                  <a:schemeClr val="bg1"/>
                </a:solidFill>
              </a:rPr>
              <a:t>t</a:t>
            </a:r>
            <a:r>
              <a:rPr lang="en-US" sz="1200" dirty="0" smtClean="0">
                <a:solidFill>
                  <a:schemeClr val="bg1"/>
                </a:solidFill>
              </a:rPr>
              <a:t>he growth of interaction about particular topics for their members” (Solomon &amp; Schrum , p. 293)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Classroom 2.0 Network</a:t>
            </a:r>
            <a:br>
              <a:rPr lang="en-US" dirty="0" smtClean="0"/>
            </a:br>
            <a:r>
              <a:rPr lang="en-US" dirty="0" smtClean="0"/>
              <a:t>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Find a Special Interest Group or Start Your Own</a:t>
            </a:r>
            <a:endParaRPr lang="en-US" dirty="0"/>
          </a:p>
        </p:txBody>
      </p:sp>
      <p:pic>
        <p:nvPicPr>
          <p:cNvPr id="3074" name="Picture 2" descr="http://api.ning.com/files/yA5UyzYctIuXBbv1VxUg0SoTrAuqJGyNpaXvTzN4bpEKZcNStPaualeE4U4raGF3dcOSxaiFhvAUf5CZTMVkVEVjJ5FtiX4K/226220261.png?width=82&amp;crop=1%3A1&amp;xj_group_default=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23871">
            <a:off x="533400" y="2362200"/>
            <a:ext cx="781050" cy="7810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785400">
            <a:off x="363593" y="3108132"/>
            <a:ext cx="1310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Elementary School 2.0</a:t>
            </a:r>
            <a:endParaRPr lang="en-US" dirty="0"/>
          </a:p>
        </p:txBody>
      </p:sp>
      <p:pic>
        <p:nvPicPr>
          <p:cNvPr id="3076" name="Picture 4" descr="http://api.ning.com/files/*AV99Pb0gAKf3G7WA98jUXBj*5zqi0Dn7uj4HYDTQSs=?crop=1%3A1&amp;width=8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28389">
            <a:off x="2231416" y="2307616"/>
            <a:ext cx="990599" cy="990600"/>
          </a:xfrm>
          <a:prstGeom prst="rect">
            <a:avLst/>
          </a:prstGeom>
          <a:noFill/>
        </p:spPr>
      </p:pic>
      <p:pic>
        <p:nvPicPr>
          <p:cNvPr id="3078" name="Picture 6" descr="http://api.ning.com/files/yA5UyzYctIuXBbv1VxUg0SoTrAuqJGyNpaXvTzN4bpEKZcNStPaualeE4U4raGF3dcOSxaiFhvAUf5CZTMVkVEVjJ5FtiX4K/226220261.png?width=82&amp;crop=1%3A1&amp;xj_group_default=1">
            <a:hlinkClick r:id="rId7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26447">
            <a:off x="5752793" y="2323793"/>
            <a:ext cx="990600" cy="990601"/>
          </a:xfrm>
          <a:prstGeom prst="rect">
            <a:avLst/>
          </a:prstGeom>
          <a:noFill/>
        </p:spPr>
      </p:pic>
      <p:pic>
        <p:nvPicPr>
          <p:cNvPr id="3080" name="Picture 8" descr="http://api.ning.com/files/WhIU2QgyV3Ru0rpOLfmXfOSPFbsP-Nklv6unTvAOgUY=?crop=1%3A1&amp;width=8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830261">
            <a:off x="7396872" y="2443870"/>
            <a:ext cx="1162050" cy="116205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 rot="20774135">
            <a:off x="2117917" y="3400833"/>
            <a:ext cx="1626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Mac Classroom 2.0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929515">
            <a:off x="5315071" y="3430564"/>
            <a:ext cx="1529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Professional</a:t>
            </a:r>
          </a:p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865000">
            <a:off x="6979944" y="3786337"/>
            <a:ext cx="1495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Distance</a:t>
            </a:r>
          </a:p>
          <a:p>
            <a:r>
              <a:rPr lang="en-US" dirty="0" smtClean="0"/>
              <a:t>Collaboration</a:t>
            </a:r>
            <a:endParaRPr lang="en-US" dirty="0"/>
          </a:p>
        </p:txBody>
      </p:sp>
      <p:pic>
        <p:nvPicPr>
          <p:cNvPr id="3082" name="Picture 10" descr="http://api.ning.com/files/K0S*ZcZ7IayWlUoL8U67muuK5dkfNz4Uqepn1QSDwnk=?crop=1%3A1&amp;width=82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0726496">
            <a:off x="721764" y="4531764"/>
            <a:ext cx="1023120" cy="1023121"/>
          </a:xfrm>
          <a:prstGeom prst="rect">
            <a:avLst/>
          </a:prstGeom>
          <a:noFill/>
        </p:spPr>
      </p:pic>
      <p:pic>
        <p:nvPicPr>
          <p:cNvPr id="3084" name="Picture 12" descr="http://api.ning.com/files/*18a19w2uPF6FZ3eqaOJ9tn1bhkTzYxcTLIF8c54LI3OxuEfxjcwCn2vmJavuulG7UOuP4srSLHYePuIn2LCFHbdSxPWM4jt/GoogleAppsforEd.jpg?crop=1%3A1&amp;width=82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43200" y="4419600"/>
            <a:ext cx="1066799" cy="1066800"/>
          </a:xfrm>
          <a:prstGeom prst="rect">
            <a:avLst/>
          </a:prstGeom>
          <a:noFill/>
        </p:spPr>
      </p:pic>
      <p:pic>
        <p:nvPicPr>
          <p:cNvPr id="3086" name="Picture 14" descr="http://api.ning.com/files/XHLtXB0c9kD41lVozdiMpItpWLWVfujo9PHZUMZrYYM=?crop=1%3A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790809">
            <a:off x="4374000" y="4526399"/>
            <a:ext cx="1059143" cy="105914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 rot="20715582">
            <a:off x="741638" y="5514532"/>
            <a:ext cx="140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Digital Skills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590800" y="5486401"/>
            <a:ext cx="152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Google Apps</a:t>
            </a:r>
          </a:p>
          <a:p>
            <a:r>
              <a:rPr lang="en-US" dirty="0" smtClean="0"/>
              <a:t>For Education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817627">
            <a:off x="4175222" y="5585048"/>
            <a:ext cx="1261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 Life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62484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Just a few of the many groups available to educators in Classroom 2.0– There are many more. </a:t>
            </a:r>
            <a:endParaRPr lang="en-US" dirty="0"/>
          </a:p>
        </p:txBody>
      </p:sp>
      <p:pic>
        <p:nvPicPr>
          <p:cNvPr id="3088" name="Picture 16" descr="E-Learning and Online Teachin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962400" y="2133600"/>
            <a:ext cx="1066800" cy="1143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 rot="21414899">
            <a:off x="4038600" y="3352800"/>
            <a:ext cx="1176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E-Learning</a:t>
            </a:r>
            <a:endParaRPr lang="en-US" dirty="0"/>
          </a:p>
        </p:txBody>
      </p:sp>
      <p:sp>
        <p:nvSpPr>
          <p:cNvPr id="21" name="Rectangular Callout 20"/>
          <p:cNvSpPr/>
          <p:nvPr/>
        </p:nvSpPr>
        <p:spPr>
          <a:xfrm>
            <a:off x="6553200" y="4495800"/>
            <a:ext cx="2590800" cy="1676400"/>
          </a:xfrm>
          <a:prstGeom prst="wedgeRectCallout">
            <a:avLst>
              <a:gd name="adj1" fmla="val -72892"/>
              <a:gd name="adj2" fmla="val -35168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Reference: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“Higher Education (both in high school and university) are benefiting from the internet and its resources.  A variety of systems are used to support teaching-learning activities in the school and the university and to satisfy lifelong learning needs with the help of the Web” (Cartelli, 2006, p. 114)</a:t>
            </a:r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  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Classroom 2.0 Network</a:t>
            </a:r>
            <a:br>
              <a:rPr lang="en-US" dirty="0" smtClean="0"/>
            </a:br>
            <a:r>
              <a:rPr lang="en-US" dirty="0" smtClean="0"/>
              <a:t>Forum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5602" name="Picture 2" descr="Jason Bostic">
            <a:hlinkClick r:id="rId3" tooltip="Jason Bostic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600200"/>
            <a:ext cx="914400" cy="914400"/>
          </a:xfrm>
          <a:prstGeom prst="rect">
            <a:avLst/>
          </a:prstGeom>
          <a:noFill/>
        </p:spPr>
      </p:pic>
      <p:sp>
        <p:nvSpPr>
          <p:cNvPr id="6" name="Rounded Rectangle 5"/>
          <p:cNvSpPr/>
          <p:nvPr/>
        </p:nvSpPr>
        <p:spPr>
          <a:xfrm>
            <a:off x="1676400" y="1524000"/>
            <a:ext cx="5562600" cy="914400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hlinkClick r:id="rId5"/>
              </a:rPr>
              <a:t>iPod touches</a:t>
            </a:r>
            <a:endParaRPr lang="en-US" b="1" dirty="0" smtClean="0"/>
          </a:p>
          <a:p>
            <a:r>
              <a:rPr lang="en-US" dirty="0" smtClean="0"/>
              <a:t>What are some ways of using the iPod touch in the classroom?</a:t>
            </a:r>
            <a:endParaRPr lang="en-US" dirty="0"/>
          </a:p>
        </p:txBody>
      </p:sp>
      <p:pic>
        <p:nvPicPr>
          <p:cNvPr id="25604" name="Picture 4" descr="http://api.ning.com:80/files/TO08x*le2GMTvV6B9TowkfTrTA-gR-v50vUwyu2knd-tSdDIp5eWE4QZwzdswoiA7172tKPed-hnE0MHWuvIcQ__/glowearth162.jpg?width=183&amp;height=183&amp;crop=1%3A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2667000"/>
            <a:ext cx="990600" cy="990600"/>
          </a:xfrm>
          <a:prstGeom prst="rect">
            <a:avLst/>
          </a:prstGeom>
          <a:noFill/>
        </p:spPr>
      </p:pic>
      <p:sp>
        <p:nvSpPr>
          <p:cNvPr id="13" name="Rounded Rectangle 12"/>
          <p:cNvSpPr/>
          <p:nvPr/>
        </p:nvSpPr>
        <p:spPr>
          <a:xfrm>
            <a:off x="1676400" y="2590800"/>
            <a:ext cx="55626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b="1" dirty="0" smtClean="0">
                <a:hlinkClick r:id="rId7"/>
              </a:rPr>
              <a:t>Your perfect school</a:t>
            </a:r>
            <a:endParaRPr lang="en-US" sz="1700" b="1" dirty="0" smtClean="0"/>
          </a:p>
          <a:p>
            <a:r>
              <a:rPr lang="en-US" sz="1700" dirty="0" smtClean="0"/>
              <a:t>What would make the perfect school? If you were starting your own school what would it's philosophy be? How would it be organized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25606" name="Picture 6" descr="Eric Yatarola">
            <a:hlinkClick r:id="rId8" tooltip="Eric Yatarola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0" y="3810000"/>
            <a:ext cx="914400" cy="990600"/>
          </a:xfrm>
          <a:prstGeom prst="rect">
            <a:avLst/>
          </a:prstGeom>
          <a:noFill/>
        </p:spPr>
      </p:pic>
      <p:sp>
        <p:nvSpPr>
          <p:cNvPr id="16" name="Rounded Rectangle 15"/>
          <p:cNvSpPr/>
          <p:nvPr/>
        </p:nvSpPr>
        <p:spPr>
          <a:xfrm>
            <a:off x="1676400" y="3886200"/>
            <a:ext cx="556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hlinkClick r:id="rId10"/>
              </a:rPr>
              <a:t>motivation</a:t>
            </a:r>
            <a:endParaRPr lang="en-US" b="1" dirty="0" smtClean="0"/>
          </a:p>
          <a:p>
            <a:r>
              <a:rPr lang="en-US" dirty="0" smtClean="0"/>
              <a:t>Does anyone have pointers for how to get students motivated? </a:t>
            </a:r>
            <a:endParaRPr lang="en-US" dirty="0"/>
          </a:p>
        </p:txBody>
      </p:sp>
      <p:pic>
        <p:nvPicPr>
          <p:cNvPr id="25608" name="Picture 8" descr="http://api.ning.com/files/Em4nrYIhc43lzTBokKFUGmZpBnXCy*zfQI*kRJKVJafFmkzk23PIAcbgoYk8VxhmxlOwj57pEFG8zzA29OWqGjPBGfwYSSC4/mednew.jpg?width=183&amp;height=183&amp;crop=1%3A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0" y="5029200"/>
            <a:ext cx="990600" cy="914400"/>
          </a:xfrm>
          <a:prstGeom prst="rect">
            <a:avLst/>
          </a:prstGeom>
          <a:noFill/>
        </p:spPr>
      </p:pic>
      <p:sp>
        <p:nvSpPr>
          <p:cNvPr id="25" name="Rounded Rectangle 24"/>
          <p:cNvSpPr/>
          <p:nvPr/>
        </p:nvSpPr>
        <p:spPr>
          <a:xfrm>
            <a:off x="1676400" y="4953000"/>
            <a:ext cx="55626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hlinkClick r:id="rId12"/>
              </a:rPr>
              <a:t>The latest web2.0 tools for your classrooms</a:t>
            </a:r>
            <a:endParaRPr lang="en-US" b="1" dirty="0" smtClean="0"/>
          </a:p>
          <a:p>
            <a:r>
              <a:rPr lang="en-US" dirty="0" smtClean="0"/>
              <a:t>Hi everyone . It is me again bringing you more web tools that you can use in your classrooms. The following are the latest web2.0 tools…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09600" y="6400800"/>
            <a:ext cx="832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many more forum discussions to become involved in Classroom 2.0.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Classroom 2.0 Live</a:t>
            </a:r>
            <a:br>
              <a:rPr lang="en-US" sz="3600" dirty="0" smtClean="0"/>
            </a:br>
            <a:r>
              <a:rPr lang="en-US" sz="3200" dirty="0" smtClean="0"/>
              <a:t>Webinars – Upcoming Events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715000"/>
          </a:xfrm>
        </p:spPr>
        <p:txBody>
          <a:bodyPr>
            <a:noAutofit/>
          </a:bodyPr>
          <a:lstStyle/>
          <a:p>
            <a:r>
              <a:rPr lang="en-US" sz="1300" u="sng" dirty="0" smtClean="0"/>
              <a:t>Thursday, April 21</a:t>
            </a:r>
          </a:p>
          <a:p>
            <a:r>
              <a:rPr lang="en-US" sz="1300" dirty="0" smtClean="0"/>
              <a:t>11:00am  </a:t>
            </a:r>
            <a:r>
              <a:rPr lang="en-US" sz="1300" dirty="0"/>
              <a:t>Study Break: Retain More Students and Decrease Costs with Collaboration Technologies</a:t>
            </a:r>
            <a:endParaRPr lang="en-US" sz="1300" dirty="0" smtClean="0"/>
          </a:p>
          <a:p>
            <a:r>
              <a:rPr lang="en-US" sz="1300" dirty="0" smtClean="0"/>
              <a:t>4:00pm  </a:t>
            </a:r>
            <a:r>
              <a:rPr lang="en-US" sz="1300" dirty="0"/>
              <a:t>Edublogs Fine Focus - Twitter 201</a:t>
            </a:r>
            <a:endParaRPr lang="en-US" sz="1300" dirty="0" smtClean="0"/>
          </a:p>
          <a:p>
            <a:r>
              <a:rPr lang="en-US" sz="1300" dirty="0" smtClean="0"/>
              <a:t>4:30pm  </a:t>
            </a:r>
            <a:r>
              <a:rPr lang="en-US" sz="1300" dirty="0"/>
              <a:t>SEEDLINGS NO SHOW Spring Break</a:t>
            </a:r>
            <a:endParaRPr lang="en-US" sz="1300" dirty="0" smtClean="0"/>
          </a:p>
          <a:p>
            <a:r>
              <a:rPr lang="en-US" sz="1300" dirty="0" smtClean="0"/>
              <a:t>4:30pm  </a:t>
            </a:r>
            <a:r>
              <a:rPr lang="en-US" sz="1300" dirty="0"/>
              <a:t>Special Earth Day Event: Teaching Environmental Science Through Hands-on Projects</a:t>
            </a:r>
            <a:endParaRPr lang="en-US" sz="1300" dirty="0" smtClean="0"/>
          </a:p>
          <a:p>
            <a:r>
              <a:rPr lang="en-US" sz="1300" dirty="0" smtClean="0"/>
              <a:t>5:00pm  </a:t>
            </a:r>
            <a:r>
              <a:rPr lang="en-US" sz="1300" dirty="0"/>
              <a:t>Barry Schwartz on The Paradox of Choice</a:t>
            </a:r>
            <a:endParaRPr lang="en-US" sz="1300" dirty="0" smtClean="0"/>
          </a:p>
          <a:p>
            <a:r>
              <a:rPr lang="en-US" sz="1300" dirty="0" smtClean="0"/>
              <a:t>6:00pm  </a:t>
            </a:r>
            <a:r>
              <a:rPr lang="en-US" sz="1300" dirty="0"/>
              <a:t>ETBS </a:t>
            </a:r>
            <a:endParaRPr lang="en-US" sz="1300" dirty="0" smtClean="0"/>
          </a:p>
          <a:p>
            <a:r>
              <a:rPr lang="en-US" sz="1300" dirty="0" smtClean="0"/>
              <a:t>7:00pm  </a:t>
            </a:r>
            <a:r>
              <a:rPr lang="en-US" sz="1300" dirty="0"/>
              <a:t>Capturing learning as it happens: Streamfolio in Eportfolios</a:t>
            </a:r>
            <a:endParaRPr lang="en-US" sz="1300" dirty="0" smtClean="0"/>
          </a:p>
          <a:p>
            <a:r>
              <a:rPr lang="en-US" sz="1300" u="sng" dirty="0" smtClean="0"/>
              <a:t>Friday, April 22</a:t>
            </a:r>
          </a:p>
          <a:p>
            <a:r>
              <a:rPr lang="en-US" sz="1300" dirty="0" smtClean="0"/>
              <a:t>5:30am  </a:t>
            </a:r>
            <a:r>
              <a:rPr lang="en-US" sz="1300" dirty="0"/>
              <a:t>Earthcast11 - Icecast only</a:t>
            </a:r>
            <a:endParaRPr lang="en-US" sz="1300" dirty="0" smtClean="0"/>
          </a:p>
          <a:p>
            <a:r>
              <a:rPr lang="en-US" sz="1300" u="sng" dirty="0" smtClean="0"/>
              <a:t>Saturday, April 23</a:t>
            </a:r>
          </a:p>
          <a:p>
            <a:r>
              <a:rPr lang="en-US" sz="1300" dirty="0" smtClean="0"/>
              <a:t>All day  </a:t>
            </a:r>
            <a:r>
              <a:rPr lang="en-US" sz="1300" dirty="0"/>
              <a:t>Virtual Public Speaking Meeting for Educators</a:t>
            </a:r>
            <a:endParaRPr lang="en-US" sz="1300" dirty="0" smtClean="0"/>
          </a:p>
          <a:p>
            <a:r>
              <a:rPr lang="en-US" sz="1300" dirty="0" smtClean="0"/>
              <a:t>9:00am  </a:t>
            </a:r>
            <a:r>
              <a:rPr lang="en-US" sz="1300" dirty="0"/>
              <a:t>NO SHOW-CR20 LIVE Weekly Show-Easter Holiday</a:t>
            </a:r>
            <a:endParaRPr lang="en-US" sz="1300" dirty="0" smtClean="0"/>
          </a:p>
          <a:p>
            <a:r>
              <a:rPr lang="en-US" sz="1300" dirty="0" smtClean="0"/>
              <a:t>12:00pm  </a:t>
            </a:r>
            <a:r>
              <a:rPr lang="en-US" sz="1300" dirty="0"/>
              <a:t>Learn To Be - Online Leadership Exchange</a:t>
            </a:r>
            <a:endParaRPr lang="en-US" sz="1300" dirty="0" smtClean="0"/>
          </a:p>
          <a:p>
            <a:r>
              <a:rPr lang="en-US" sz="1300" u="sng" dirty="0" smtClean="0"/>
              <a:t>Sunday, April 24</a:t>
            </a:r>
            <a:endParaRPr lang="en-US" sz="1300" dirty="0" smtClean="0"/>
          </a:p>
          <a:p>
            <a:r>
              <a:rPr lang="en-US" sz="1300" dirty="0" smtClean="0"/>
              <a:t>4:00pm  EdTechWeekly</a:t>
            </a:r>
          </a:p>
          <a:p>
            <a:r>
              <a:rPr lang="en-US" sz="1300" u="sng" dirty="0" smtClean="0"/>
              <a:t>Tuesday, April 26</a:t>
            </a:r>
          </a:p>
          <a:p>
            <a:r>
              <a:rPr lang="en-US" sz="1300" dirty="0" smtClean="0"/>
              <a:t>5:00pm  </a:t>
            </a:r>
            <a:r>
              <a:rPr lang="en-US" sz="1300" dirty="0"/>
              <a:t>Hugh McGuire on LibriVox</a:t>
            </a:r>
            <a:endParaRPr lang="en-US" sz="1300" dirty="0" smtClean="0"/>
          </a:p>
          <a:p>
            <a:r>
              <a:rPr lang="en-US" sz="1300" u="sng" dirty="0" smtClean="0"/>
              <a:t>Wednesday, April 27</a:t>
            </a:r>
          </a:p>
          <a:p>
            <a:r>
              <a:rPr lang="en-US" sz="1300" dirty="0" smtClean="0"/>
              <a:t>9:30am  </a:t>
            </a:r>
            <a:r>
              <a:rPr lang="en-US" sz="1300" dirty="0"/>
              <a:t>21CL @ EdTechTalk</a:t>
            </a:r>
            <a:endParaRPr lang="en-US" sz="1300" dirty="0" smtClean="0"/>
          </a:p>
          <a:p>
            <a:r>
              <a:rPr lang="en-US" sz="1300" dirty="0" smtClean="0"/>
              <a:t>5:00pm  </a:t>
            </a:r>
            <a:r>
              <a:rPr lang="en-US" sz="1300" dirty="0"/>
              <a:t>Alison Saylor TIE Colorado Event</a:t>
            </a:r>
            <a:endParaRPr lang="en-US" sz="1300" dirty="0" smtClean="0"/>
          </a:p>
          <a:p>
            <a:r>
              <a:rPr lang="en-US" sz="1300" dirty="0" smtClean="0"/>
              <a:t>6:00pm  </a:t>
            </a:r>
            <a:r>
              <a:rPr lang="en-US" sz="1300" dirty="0"/>
              <a:t>Teachers </a:t>
            </a:r>
            <a:r>
              <a:rPr lang="en-US" sz="1300" dirty="0" smtClean="0"/>
              <a:t> Teaching Teachers</a:t>
            </a:r>
          </a:p>
          <a:p>
            <a:r>
              <a:rPr lang="en-US" sz="1300" u="sng" dirty="0" smtClean="0"/>
              <a:t>Thursday, April 28</a:t>
            </a:r>
          </a:p>
          <a:p>
            <a:r>
              <a:rPr lang="en-US" sz="1300" dirty="0" smtClean="0"/>
              <a:t>4:00pm  </a:t>
            </a:r>
            <a:r>
              <a:rPr lang="en-US" sz="1300" dirty="0"/>
              <a:t>Edublogs Serendipity Webinar</a:t>
            </a:r>
            <a:endParaRPr lang="en-US" sz="1300" dirty="0" smtClean="0"/>
          </a:p>
          <a:p>
            <a:pPr>
              <a:buNone/>
            </a:pPr>
            <a:endParaRPr lang="en-US" sz="1300" dirty="0" smtClean="0"/>
          </a:p>
          <a:p>
            <a:endParaRPr lang="en-US" sz="1100" dirty="0" smtClean="0"/>
          </a:p>
          <a:p>
            <a:endParaRPr lang="en-US" sz="1100" dirty="0"/>
          </a:p>
        </p:txBody>
      </p:sp>
      <p:sp>
        <p:nvSpPr>
          <p:cNvPr id="6" name="Rectangular Callout 5"/>
          <p:cNvSpPr/>
          <p:nvPr/>
        </p:nvSpPr>
        <p:spPr>
          <a:xfrm>
            <a:off x="5486400" y="2590800"/>
            <a:ext cx="3124200" cy="2209800"/>
          </a:xfrm>
          <a:prstGeom prst="wedgeRectCallout">
            <a:avLst>
              <a:gd name="adj1" fmla="val -72892"/>
              <a:gd name="adj2" fmla="val -8697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Reference: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Classroom 2.0 provides Webinars  with e-learning experiences.  “E-learning is essentially the computer and network-enabled transfer of skills and knowledge. E-learning applications and processes include Web-based learning, computer-based learning, virtual classroom opportunities and digital collaboration” (Wikipedia, 2011).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Tapped In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Publications</a:t>
            </a:r>
          </a:p>
          <a:p>
            <a:r>
              <a:rPr lang="en-US" dirty="0" smtClean="0"/>
              <a:t>Calendar with events and online sessions to attend</a:t>
            </a:r>
          </a:p>
          <a:p>
            <a:r>
              <a:rPr lang="en-US" dirty="0" smtClean="0"/>
              <a:t>Library of Resources</a:t>
            </a:r>
          </a:p>
          <a:p>
            <a:r>
              <a:rPr lang="en-US" dirty="0" smtClean="0"/>
              <a:t>Job Listings and job related resources</a:t>
            </a:r>
          </a:p>
          <a:p>
            <a:r>
              <a:rPr lang="en-US" dirty="0" smtClean="0"/>
              <a:t>Collaboration with colleagues</a:t>
            </a:r>
          </a:p>
          <a:p>
            <a:r>
              <a:rPr lang="en-US" dirty="0" smtClean="0"/>
              <a:t>Professional Development 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5943600" y="4876800"/>
            <a:ext cx="3048000" cy="1295400"/>
          </a:xfrm>
          <a:prstGeom prst="wedgeRectCallout">
            <a:avLst>
              <a:gd name="adj1" fmla="val -71127"/>
              <a:gd name="adj2" fmla="val -26344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Reference: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“Professional development sites offer lesson plans and opportunity to share ideas and ask questions of other teachers” (Solomon, &amp; Schrum, 2007, p. 290)  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Tapped In Network</a:t>
            </a:r>
            <a:br>
              <a:rPr lang="en-US" dirty="0" smtClean="0"/>
            </a:br>
            <a:r>
              <a:rPr lang="en-US" dirty="0" smtClean="0"/>
              <a:t>Groups and Forums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Join Formed Groups or Create Your Own Group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2514600"/>
            <a:ext cx="7086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Games and Web Tools (K – 12)</a:t>
            </a:r>
          </a:p>
          <a:p>
            <a:r>
              <a:rPr lang="en-US" dirty="0" smtClean="0"/>
              <a:t>Purpose:  To bring students in on occasional basis for various purposes!</a:t>
            </a:r>
            <a:endParaRPr lang="en-US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-32316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90600" y="3886200"/>
            <a:ext cx="7010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Web 2.0 online Tools  for schools</a:t>
            </a:r>
          </a:p>
          <a:p>
            <a:r>
              <a:rPr lang="en-US" dirty="0" smtClean="0"/>
              <a:t>Purpose:  Web 2.0 online tools available for free use in our schools</a:t>
            </a:r>
          </a:p>
          <a:p>
            <a:r>
              <a:rPr lang="en-US" dirty="0" smtClean="0"/>
              <a:t>Topics:  Multiple Subjects, Teacher Education, Technology Education</a:t>
            </a:r>
            <a:endParaRPr lang="en-US" dirty="0"/>
          </a:p>
        </p:txBody>
      </p:sp>
      <p:pic>
        <p:nvPicPr>
          <p:cNvPr id="27651" name="Picture 3" descr="[closed envelope]">
            <a:hlinkClick r:id="rId3" tooltip="Leave a saved messag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64375" y="-136525"/>
            <a:ext cx="171450" cy="114300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3" name="Picture 5" descr="[closed envelope]">
            <a:hlinkClick r:id="rId3" tooltip="Leave a saved messag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64375" y="-274638"/>
            <a:ext cx="171450" cy="114300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>
          <a:xfrm>
            <a:off x="1066800" y="5181600"/>
            <a:ext cx="6934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Web Tools for Education</a:t>
            </a:r>
          </a:p>
          <a:p>
            <a:r>
              <a:rPr lang="en-US" dirty="0" smtClean="0"/>
              <a:t>Purpose:  to explore and discuss the use of Web tools and strategies in K – 12 education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6477000"/>
            <a:ext cx="6965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are other groups to become involved in on the Tapped In Network.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Tapped In Network</a:t>
            </a:r>
            <a:br>
              <a:rPr lang="en-US" dirty="0" smtClean="0"/>
            </a:br>
            <a:r>
              <a:rPr lang="en-US" dirty="0" smtClean="0"/>
              <a:t>Monthly Calendar – Online Sessions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7857" y="1600200"/>
            <a:ext cx="660828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934200" y="2209800"/>
            <a:ext cx="914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Religious Ed.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K-12 collaboration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1600" y="32004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Web Heads in Action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2200" y="31242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Cyber Ethics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Safety &amp; Security Forum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3124200"/>
            <a:ext cx="1142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K-20 Math Resources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K-20 Science Resources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67200" y="3276600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Learning Hub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Tips &amp; Tricks</a:t>
            </a:r>
          </a:p>
          <a:p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0" y="3276600"/>
            <a:ext cx="1098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K-12 Campus Tour 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Learning Hub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47800" y="4038600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Web Heads in 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Action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62200" y="38862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Special  Education 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Forum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6601" y="38862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K-12 Language Arts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Presentations with Pizazz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8600" y="39624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Action Research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Building Community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5400" y="3962400"/>
            <a:ext cx="846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Write Talk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Free-writing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00" y="3886200"/>
            <a:ext cx="1114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K-12 Collaboration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Special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Learning Hub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Tips and Tricks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4876800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Web Heads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In Action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76600" y="48006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Learning from Lyrics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38600" y="4876800"/>
            <a:ext cx="11642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Targeting Librarians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05400" y="4953000"/>
            <a:ext cx="8226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ISTE MS Games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34200" y="4724400"/>
            <a:ext cx="905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K-12 Classroom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Support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Tips &amp; Tricks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47800" y="5638800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Web Heads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In Action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24200" y="5486400"/>
            <a:ext cx="1209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Classroom Assessment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K-3 Resources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Presentations with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Pizazz!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91001" y="55626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Art Connect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Ed Workshop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29200" y="5638800"/>
            <a:ext cx="101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Online Teaching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And Learning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34200" y="5486400"/>
            <a:ext cx="1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Campus Tour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K-12  Classroom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Support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Learning Hub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3400" y="6172200"/>
            <a:ext cx="8310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Calendars give educators an opportunity to look ahead to reserve time for professional</a:t>
            </a:r>
          </a:p>
          <a:p>
            <a:r>
              <a:rPr lang="en-US" dirty="0"/>
              <a:t>d</a:t>
            </a:r>
            <a:r>
              <a:rPr lang="en-US" dirty="0" smtClean="0"/>
              <a:t>evelopment training.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3377</TotalTime>
  <Words>1026</Words>
  <Application>Microsoft Office PowerPoint</Application>
  <PresentationFormat>On-screen Show (4:3)</PresentationFormat>
  <Paragraphs>294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Benefits of Educational Networking Professional Communities</vt:lpstr>
      <vt:lpstr>Two Educational Networks  for Teachers &amp; Educators</vt:lpstr>
      <vt:lpstr>Classroom 2.0 Network  </vt:lpstr>
      <vt:lpstr>Classroom 2.0 Network Groups</vt:lpstr>
      <vt:lpstr>Classroom 2.0 Network Forum Discussions</vt:lpstr>
      <vt:lpstr>Classroom 2.0 Live Webinars – Upcoming Events</vt:lpstr>
      <vt:lpstr>Tapped In Network</vt:lpstr>
      <vt:lpstr>Tapped In Network Groups and Forums</vt:lpstr>
      <vt:lpstr>Tapped In Network Monthly Calendar – Online Sessions</vt:lpstr>
      <vt:lpstr> Tapped In Network  Library - Publications and Resources </vt:lpstr>
      <vt:lpstr>Two Great Networks Classroom 2.0  &amp;  Tapped In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Benefits of Educational Networking Professional Communities</dc:title>
  <dc:creator>Maridale</dc:creator>
  <cp:lastModifiedBy>Maridale</cp:lastModifiedBy>
  <cp:revision>77</cp:revision>
  <dcterms:created xsi:type="dcterms:W3CDTF">2011-04-21T18:51:23Z</dcterms:created>
  <dcterms:modified xsi:type="dcterms:W3CDTF">2011-04-24T03:12:27Z</dcterms:modified>
</cp:coreProperties>
</file>